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59" r:id="rId4"/>
    <p:sldId id="261" r:id="rId5"/>
    <p:sldId id="264" r:id="rId6"/>
    <p:sldId id="265" r:id="rId7"/>
    <p:sldId id="266" r:id="rId8"/>
    <p:sldId id="270" r:id="rId9"/>
    <p:sldId id="274" r:id="rId10"/>
    <p:sldId id="271" r:id="rId11"/>
    <p:sldId id="272" r:id="rId12"/>
    <p:sldId id="273" r:id="rId13"/>
    <p:sldId id="277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90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E"/>
    <a:srgbClr val="F303B4"/>
    <a:srgbClr val="000022"/>
    <a:srgbClr val="0CE5F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1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76FCC-78F7-470C-A164-FF97EB161CA1}" type="datetimeFigureOut">
              <a:rPr lang="en-US" smtClean="0"/>
              <a:pPr/>
              <a:t>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04E85-880E-4515-AB8F-0C89A98D34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76FCC-78F7-470C-A164-FF97EB161CA1}" type="datetimeFigureOut">
              <a:rPr lang="en-US" smtClean="0"/>
              <a:pPr/>
              <a:t>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04E85-880E-4515-AB8F-0C89A98D34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76FCC-78F7-470C-A164-FF97EB161CA1}" type="datetimeFigureOut">
              <a:rPr lang="en-US" smtClean="0"/>
              <a:pPr/>
              <a:t>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04E85-880E-4515-AB8F-0C89A98D34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76FCC-78F7-470C-A164-FF97EB161CA1}" type="datetimeFigureOut">
              <a:rPr lang="en-US" smtClean="0"/>
              <a:pPr/>
              <a:t>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04E85-880E-4515-AB8F-0C89A98D34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76FCC-78F7-470C-A164-FF97EB161CA1}" type="datetimeFigureOut">
              <a:rPr lang="en-US" smtClean="0"/>
              <a:pPr/>
              <a:t>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04E85-880E-4515-AB8F-0C89A98D34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76FCC-78F7-470C-A164-FF97EB161CA1}" type="datetimeFigureOut">
              <a:rPr lang="en-US" smtClean="0"/>
              <a:pPr/>
              <a:t>2/20/2012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04E85-880E-4515-AB8F-0C89A98D34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76FCC-78F7-470C-A164-FF97EB161CA1}" type="datetimeFigureOut">
              <a:rPr lang="en-US" smtClean="0"/>
              <a:pPr/>
              <a:t>2/20/2012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04E85-880E-4515-AB8F-0C89A98D34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76FCC-78F7-470C-A164-FF97EB161CA1}" type="datetimeFigureOut">
              <a:rPr lang="en-US" smtClean="0"/>
              <a:pPr/>
              <a:t>2/20/2012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04E85-880E-4515-AB8F-0C89A98D34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76FCC-78F7-470C-A164-FF97EB161CA1}" type="datetimeFigureOut">
              <a:rPr lang="en-US" smtClean="0"/>
              <a:pPr/>
              <a:t>2/20/2012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04E85-880E-4515-AB8F-0C89A98D34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76FCC-78F7-470C-A164-FF97EB161CA1}" type="datetimeFigureOut">
              <a:rPr lang="en-US" smtClean="0"/>
              <a:pPr/>
              <a:t>2/20/2012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04E85-880E-4515-AB8F-0C89A98D34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76FCC-78F7-470C-A164-FF97EB161CA1}" type="datetimeFigureOut">
              <a:rPr lang="en-US" smtClean="0"/>
              <a:pPr/>
              <a:t>2/20/2012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04E85-880E-4515-AB8F-0C89A98D34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E76FCC-78F7-470C-A164-FF97EB161CA1}" type="datetimeFigureOut">
              <a:rPr lang="en-US" smtClean="0"/>
              <a:pPr/>
              <a:t>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804E85-880E-4515-AB8F-0C89A98D346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circl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Documents and Settings\Burchick Piapi\Desktop\power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1600200"/>
            <a:ext cx="9144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u="sng" dirty="0" smtClean="0">
                <a:latin typeface="Algerian" pitchFamily="82" charset="0"/>
              </a:rPr>
              <a:t>JOYLYN  G.  ELPA </a:t>
            </a:r>
          </a:p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304800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u="sng" dirty="0" smtClean="0"/>
              <a:t>RESOURCE SPEAKER</a:t>
            </a:r>
            <a:endParaRPr lang="en-US" sz="7200" b="1" u="sng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0" y="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600" b="1" i="1" u="sng" dirty="0" smtClean="0">
                <a:solidFill>
                  <a:srgbClr val="FFFF00"/>
                </a:solidFill>
              </a:rPr>
              <a:t>Celestial objects</a:t>
            </a:r>
            <a:endParaRPr lang="en-US" sz="9600" b="1" i="1" u="sng" dirty="0">
              <a:solidFill>
                <a:srgbClr val="FFFF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4495800"/>
            <a:ext cx="9144000" cy="182880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Chevron">
              <a:avLst/>
            </a:prstTxWarp>
            <a:spAutoFit/>
          </a:bodyPr>
          <a:lstStyle/>
          <a:p>
            <a:pPr algn="ctr"/>
            <a:r>
              <a:rPr lang="en-US" sz="9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</a:rPr>
              <a:t>NEBULAE</a:t>
            </a:r>
            <a:endParaRPr lang="en-US" sz="96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Algerian" pitchFamily="82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7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7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7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32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9" grpId="0"/>
      <p:bldP spid="9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0" y="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600" b="1" i="1" u="sng" dirty="0" smtClean="0">
                <a:solidFill>
                  <a:srgbClr val="FFFF00"/>
                </a:solidFill>
              </a:rPr>
              <a:t>Celestial objects</a:t>
            </a:r>
            <a:endParaRPr lang="en-US" sz="9600" b="1" i="1" u="sng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" y="4800600"/>
            <a:ext cx="9144000" cy="2057400"/>
          </a:xfrm>
          <a:prstGeom prst="rect">
            <a:avLst/>
          </a:prstGeom>
          <a:noFill/>
        </p:spPr>
        <p:txBody>
          <a:bodyPr wrap="square" rtlCol="0">
            <a:prstTxWarp prst="textWave2">
              <a:avLst>
                <a:gd name="adj1" fmla="val 20000"/>
                <a:gd name="adj2" fmla="val 1190"/>
              </a:avLst>
            </a:prstTxWarp>
            <a:spAutoFit/>
          </a:bodyPr>
          <a:lstStyle/>
          <a:p>
            <a:pPr algn="ctr"/>
            <a:r>
              <a:rPr lang="en-US" sz="9600" dirty="0" smtClean="0">
                <a:solidFill>
                  <a:srgbClr val="FFFF00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Broadway" pitchFamily="82" charset="0"/>
              </a:rPr>
              <a:t>GALAXY</a:t>
            </a:r>
            <a:endParaRPr lang="en-US" sz="9600" dirty="0">
              <a:solidFill>
                <a:srgbClr val="FFFF00"/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  <a:latin typeface="Broadway" pitchFamily="82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1" y="0"/>
            <a:ext cx="94487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>
            <a:hlinkClick r:id="" action="ppaction://hlinkshowjump?jump=nextslide" highlightClick="1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04800" y="0"/>
            <a:ext cx="9448800" cy="685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Rectangle 9"/>
          <p:cNvSpPr/>
          <p:nvPr/>
        </p:nvSpPr>
        <p:spPr>
          <a:xfrm>
            <a:off x="-304800" y="0"/>
            <a:ext cx="9448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600" b="1" i="1" u="sng" dirty="0" smtClean="0">
                <a:solidFill>
                  <a:srgbClr val="FFFF00"/>
                </a:solidFill>
              </a:rPr>
              <a:t>Celestial objects</a:t>
            </a:r>
            <a:endParaRPr lang="en-US" sz="9600" b="1" i="1" u="sng" dirty="0">
              <a:solidFill>
                <a:srgbClr val="FFFF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447800" y="2667000"/>
            <a:ext cx="63246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9600" b="1" dirty="0" smtClean="0">
                <a:solidFill>
                  <a:srgbClr val="FFFF00"/>
                </a:solidFill>
                <a:latin typeface="Algerian" pitchFamily="82" charset="0"/>
              </a:rPr>
              <a:t>MOON</a:t>
            </a:r>
            <a:endParaRPr lang="en-US" sz="9600" b="1" cap="all" spc="0" dirty="0">
              <a:ln/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lgerian" pitchFamily="82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decel="100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7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decel="100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 fontScale="90000"/>
          </a:bodyPr>
          <a:lstStyle/>
          <a:p>
            <a:r>
              <a:rPr lang="en-US" b="1" i="1" dirty="0" smtClean="0">
                <a:latin typeface="Broadway" pitchFamily="82" charset="0"/>
              </a:rPr>
              <a:t>They recorded the earliest astronomical observations</a:t>
            </a:r>
            <a:endParaRPr lang="en-US" b="1" i="1" dirty="0">
              <a:latin typeface="Broadway" pitchFamily="82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371600"/>
            <a:ext cx="31242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43200" y="1371600"/>
            <a:ext cx="31242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1200" y="1524000"/>
            <a:ext cx="33528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>
            <a:off x="0" y="5638799"/>
            <a:ext cx="28194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Chinese</a:t>
            </a:r>
            <a:endParaRPr lang="en-US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667001" y="5714999"/>
            <a:ext cx="304799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Egyptians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638800" y="5715000"/>
            <a:ext cx="35052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Babylonian</a:t>
            </a:r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09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70" decel="100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770" decel="100000"/>
                                        <p:tgtEl>
                                          <p:spTgt spid="409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4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7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770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1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70" decel="100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770" decel="100000"/>
                                        <p:tgtEl>
                                          <p:spTgt spid="410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0" dur="77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2" dur="77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4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7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770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9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1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8" grpId="0"/>
      <p:bldP spid="8" grpId="1"/>
      <p:bldP spid="9" grpId="0"/>
      <p:bldP spid="9" grpId="1"/>
      <p:bldP spid="10" grpId="0"/>
      <p:bldP spid="10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16945"/>
            <a:ext cx="8229600" cy="1383745"/>
          </a:xfrm>
        </p:spPr>
        <p:txBody>
          <a:bodyPr/>
          <a:lstStyle/>
          <a:p>
            <a:r>
              <a:rPr lang="en-US" b="1" u="sng" dirty="0" smtClean="0">
                <a:latin typeface="Bodoni MT Black" pitchFamily="18" charset="0"/>
              </a:rPr>
              <a:t>EARLY ASTRONOMERS</a:t>
            </a:r>
            <a:endParaRPr lang="en-US" b="1" u="sng" dirty="0">
              <a:latin typeface="Bodoni MT Black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90600"/>
            <a:ext cx="3733800" cy="586740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4191000" y="1828800"/>
            <a:ext cx="430611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Forte" pitchFamily="66" charset="0"/>
              </a:rPr>
              <a:t>ERASTOTHENES</a:t>
            </a:r>
            <a:endParaRPr lang="en-US" sz="4400" dirty="0">
              <a:latin typeface="Forte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43400" y="3200400"/>
            <a:ext cx="435042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/>
              <a:t>Measured the</a:t>
            </a:r>
          </a:p>
          <a:p>
            <a:r>
              <a:rPr lang="en-US" sz="5400" dirty="0" smtClean="0"/>
              <a:t> circumference</a:t>
            </a:r>
          </a:p>
          <a:p>
            <a:r>
              <a:rPr lang="en-US" sz="5400" dirty="0" smtClean="0"/>
              <a:t> of the Earth</a:t>
            </a:r>
            <a:endParaRPr lang="en-US" sz="5400" dirty="0"/>
          </a:p>
        </p:txBody>
      </p:sp>
      <p:sp>
        <p:nvSpPr>
          <p:cNvPr id="6" name="Right Arrow 5"/>
          <p:cNvSpPr/>
          <p:nvPr/>
        </p:nvSpPr>
        <p:spPr>
          <a:xfrm>
            <a:off x="3810000" y="3048000"/>
            <a:ext cx="533400" cy="1295400"/>
          </a:xfrm>
          <a:prstGeom prst="rightArrow">
            <a:avLst>
              <a:gd name="adj1" fmla="val 50000"/>
              <a:gd name="adj2" fmla="val 5719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9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6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8" grpId="0"/>
      <p:bldP spid="8" grpId="1"/>
      <p:bldP spid="9" grpId="0"/>
      <p:bldP spid="9" grpId="1"/>
      <p:bldP spid="6" grpId="0" animBg="1"/>
      <p:bldP spid="6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24400" y="0"/>
            <a:ext cx="4419600" cy="4038600"/>
          </a:xfrm>
          <a:prstGeom prst="bracePair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124200"/>
            <a:ext cx="4724400" cy="3733800"/>
          </a:xfrm>
          <a:prstGeom prst="doubleWav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5029200" y="4038600"/>
            <a:ext cx="4114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600" dirty="0" smtClean="0">
                <a:solidFill>
                  <a:srgbClr val="FF0000"/>
                </a:solidFill>
                <a:latin typeface="Bernard MT Condensed" pitchFamily="18" charset="0"/>
              </a:rPr>
              <a:t>Nicholas Copernicus</a:t>
            </a:r>
            <a:endParaRPr lang="en-US" sz="6600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"/>
            <a:ext cx="4572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i="1" dirty="0" smtClean="0">
                <a:solidFill>
                  <a:srgbClr val="0000FE"/>
                </a:solidFill>
              </a:rPr>
              <a:t>A Polish  astronomer </a:t>
            </a:r>
          </a:p>
          <a:p>
            <a:r>
              <a:rPr lang="en-US" sz="4000" b="1" i="1" dirty="0" smtClean="0">
                <a:solidFill>
                  <a:srgbClr val="0000FE"/>
                </a:solidFill>
              </a:rPr>
              <a:t>argued the Sun, not the Earth is at the center of the Solar System </a:t>
            </a:r>
            <a:endParaRPr lang="en-US" sz="4000" b="1" i="1" dirty="0">
              <a:solidFill>
                <a:srgbClr val="0000FE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9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9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9" grpId="0"/>
      <p:bldP spid="9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19600" y="0"/>
            <a:ext cx="47244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Johannes </a:t>
            </a:r>
          </a:p>
          <a:p>
            <a:pPr algn="ctr"/>
            <a:r>
              <a:rPr lang="en-US" sz="54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Kepler</a:t>
            </a:r>
            <a:endParaRPr lang="en-U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9600" y="2362200"/>
            <a:ext cx="4724400" cy="449580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419600" cy="6858000"/>
          </a:xfrm>
          <a:prstGeom prst="bevel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decel="100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7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7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648200" cy="6858000"/>
          </a:xfrm>
          <a:prstGeom prst="bevel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953000" y="457200"/>
            <a:ext cx="4191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i="1" u="sng" dirty="0" smtClean="0">
                <a:solidFill>
                  <a:srgbClr val="0000FE"/>
                </a:solidFill>
              </a:rPr>
              <a:t>The first person to show  that the planets move around the Sun in elliptical orbits.</a:t>
            </a:r>
            <a:endParaRPr lang="en-US" sz="4800" b="1" i="1" u="sng" dirty="0">
              <a:solidFill>
                <a:srgbClr val="0000FE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bevel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0" y="548640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600" dirty="0" smtClean="0">
                <a:solidFill>
                  <a:schemeClr val="bg1"/>
                </a:solidFill>
                <a:latin typeface="Cooper Black" pitchFamily="18" charset="0"/>
              </a:rPr>
              <a:t>Isaac Newton</a:t>
            </a:r>
            <a:endParaRPr lang="en-US" sz="9600" dirty="0">
              <a:solidFill>
                <a:schemeClr val="bg1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429000" y="0"/>
            <a:ext cx="5715000" cy="68580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352800" cy="6858000"/>
          </a:xfrm>
          <a:prstGeom prst="flowChartPreparation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72200" y="-91440"/>
            <a:ext cx="2971800" cy="2377440"/>
          </a:xfrm>
          <a:prstGeom prst="cub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048000" cy="2438400"/>
          </a:xfrm>
          <a:prstGeom prst="bevel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32418" y="4267200"/>
            <a:ext cx="2611582" cy="2590800"/>
          </a:xfrm>
          <a:prstGeom prst="cube">
            <a:avLst>
              <a:gd name="adj" fmla="val 10893"/>
            </a:avLst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52600" y="457200"/>
            <a:ext cx="2819400" cy="2255520"/>
          </a:xfrm>
          <a:prstGeom prst="bevel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4038600"/>
            <a:ext cx="3124200" cy="2514600"/>
          </a:xfrm>
          <a:prstGeom prst="cub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457200"/>
            <a:ext cx="2857500" cy="2286000"/>
          </a:xfrm>
          <a:prstGeom prst="cub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000500"/>
            <a:ext cx="2857500" cy="2857500"/>
          </a:xfrm>
          <a:prstGeom prst="bevel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19200" y="3581400"/>
            <a:ext cx="2857500" cy="2857500"/>
          </a:xfrm>
          <a:prstGeom prst="bevel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Rectangle 17"/>
          <p:cNvSpPr/>
          <p:nvPr/>
        </p:nvSpPr>
        <p:spPr>
          <a:xfrm>
            <a:off x="1371600" y="2743200"/>
            <a:ext cx="7162800" cy="15696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AS</a:t>
            </a:r>
            <a:r>
              <a:rPr lang="en-US" sz="9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00FE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TRO</a:t>
            </a:r>
            <a:r>
              <a:rPr lang="en-US" sz="9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CE5FC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NO</a:t>
            </a:r>
            <a:r>
              <a:rPr lang="en-US" sz="9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303B4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MY</a:t>
            </a:r>
            <a:endParaRPr lang="en-US" sz="9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303B4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35" presetClass="exit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8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20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" decel="100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" decel="100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3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" decel="1000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00" decel="1000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" decel="10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3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" decel="100000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7" presetClass="exit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anim calcmode="discrete" valueType="clr">
                                      <p:cBhvr override="childStyle">
                                        <p:cTn id="122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3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4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7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1" animBg="1"/>
      <p:bldP spid="18" grpId="2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295400" y="5714999"/>
            <a:ext cx="65532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E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GALILEO GALILEE</a:t>
            </a:r>
            <a:endParaRPr lang="en-US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00FE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304800"/>
            <a:ext cx="7467599" cy="5334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9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303B4"/>
                </a:solidFill>
                <a:latin typeface="Cooper Black" pitchFamily="18" charset="0"/>
              </a:rPr>
              <a:t>He developed the astronomical telescope</a:t>
            </a:r>
            <a:r>
              <a:rPr lang="en-US" dirty="0" smtClean="0">
                <a:solidFill>
                  <a:srgbClr val="F303B4"/>
                </a:solidFill>
              </a:rPr>
              <a:t>.</a:t>
            </a:r>
            <a:endParaRPr lang="en-US" dirty="0">
              <a:solidFill>
                <a:srgbClr val="F303B4"/>
              </a:solidFill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181600" y="1524000"/>
            <a:ext cx="3962400" cy="5334000"/>
          </a:xfrm>
          <a:prstGeom prst="cube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47800"/>
            <a:ext cx="5181600" cy="5410200"/>
          </a:xfrm>
          <a:prstGeom prst="cub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31" presetClass="exit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562600"/>
            <a:ext cx="9144000" cy="1295400"/>
          </a:xfrm>
        </p:spPr>
        <p:txBody>
          <a:bodyPr>
            <a:normAutofit/>
          </a:bodyPr>
          <a:lstStyle/>
          <a:p>
            <a:r>
              <a:rPr lang="en-US" sz="6000" b="1" u="sng" dirty="0" smtClean="0">
                <a:solidFill>
                  <a:srgbClr val="0000FE"/>
                </a:solidFill>
              </a:rPr>
              <a:t>HUBBLE SPACE TELESCOPE</a:t>
            </a:r>
            <a:endParaRPr lang="en-US" sz="6000" b="1" u="sng" dirty="0">
              <a:solidFill>
                <a:srgbClr val="0000FE"/>
              </a:solidFill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191000" cy="5791200"/>
          </a:xfrm>
          <a:prstGeom prst="plaqu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1000" y="0"/>
            <a:ext cx="4953000" cy="335280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3352800"/>
            <a:ext cx="4953000" cy="25146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9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IMPORTANT DATA ABOUT THE UNIVERSE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1066800"/>
            <a:ext cx="3200400" cy="28575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0" y="4114801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00FE"/>
                </a:solidFill>
              </a:rPr>
              <a:t>JUPITER</a:t>
            </a:r>
          </a:p>
          <a:p>
            <a:pPr algn="ctr"/>
            <a:r>
              <a:rPr lang="en-US" sz="2400" dirty="0" smtClean="0">
                <a:solidFill>
                  <a:srgbClr val="0000FE"/>
                </a:solidFill>
              </a:rPr>
              <a:t>THE LARGEST PLANET</a:t>
            </a:r>
            <a:endParaRPr lang="en-US" sz="2400" dirty="0">
              <a:solidFill>
                <a:srgbClr val="0000FE"/>
              </a:solidFill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57600" y="3810000"/>
            <a:ext cx="2362200" cy="20574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581400" y="5867400"/>
            <a:ext cx="259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00FE"/>
                </a:solidFill>
              </a:rPr>
              <a:t>MERCURY </a:t>
            </a:r>
          </a:p>
          <a:p>
            <a:pPr algn="ctr"/>
            <a:r>
              <a:rPr lang="en-US" sz="2400" dirty="0" smtClean="0">
                <a:solidFill>
                  <a:srgbClr val="0000FE"/>
                </a:solidFill>
              </a:rPr>
              <a:t>SMALLEST PLANET</a:t>
            </a:r>
            <a:endParaRPr lang="en-US" sz="2400" dirty="0">
              <a:solidFill>
                <a:srgbClr val="0000FE"/>
              </a:solidFill>
            </a:endParaRPr>
          </a:p>
        </p:txBody>
      </p:sp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0" y="1066800"/>
            <a:ext cx="3429000" cy="264795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6096000" y="3733800"/>
            <a:ext cx="304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00FE"/>
                </a:solidFill>
              </a:rPr>
              <a:t>EARTH </a:t>
            </a:r>
          </a:p>
          <a:p>
            <a:pPr algn="ctr"/>
            <a:r>
              <a:rPr lang="en-US" sz="2400" dirty="0" smtClean="0">
                <a:solidFill>
                  <a:srgbClr val="0000FE"/>
                </a:solidFill>
              </a:rPr>
              <a:t>DENSEST PLANET</a:t>
            </a:r>
            <a:endParaRPr lang="en-US" sz="2400" dirty="0">
              <a:solidFill>
                <a:srgbClr val="0000FE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9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8" dur="500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5" grpId="0"/>
      <p:bldP spid="5" grpId="1"/>
      <p:bldP spid="7" grpId="0"/>
      <p:bldP spid="7" grpId="1"/>
      <p:bldP spid="12" grpId="0"/>
      <p:bldP spid="12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Burchick Piapi\Desktop\backgrounds\ray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0" y="1752600"/>
            <a:ext cx="914399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600" b="1" cap="all" dirty="0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Thank you</a:t>
            </a:r>
            <a:endParaRPr lang="en-US" sz="9600" b="1" cap="all" dirty="0">
              <a:ln/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286000" y="26903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The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>
                <a:solidFill>
                  <a:srgbClr val="FFFF00"/>
                </a:solidFill>
                <a:latin typeface="Broadway" pitchFamily="82" charset="0"/>
              </a:rPr>
              <a:t>Astronomy </a:t>
            </a:r>
          </a:p>
          <a:p>
            <a:r>
              <a:rPr lang="en-US" sz="4000" dirty="0" smtClean="0">
                <a:solidFill>
                  <a:srgbClr val="FFFF00"/>
                </a:solidFill>
                <a:latin typeface="Broadway" pitchFamily="82" charset="0"/>
              </a:rPr>
              <a:t>   </a:t>
            </a:r>
          </a:p>
          <a:p>
            <a:endParaRPr lang="en-US" sz="4000" dirty="0" smtClean="0">
              <a:solidFill>
                <a:srgbClr val="FFFF00"/>
              </a:solidFill>
              <a:latin typeface="Broadway" pitchFamily="82" charset="0"/>
            </a:endParaRPr>
          </a:p>
          <a:p>
            <a:pPr algn="just"/>
            <a:r>
              <a:rPr lang="en-US" sz="4000" dirty="0" smtClean="0">
                <a:solidFill>
                  <a:schemeClr val="bg1"/>
                </a:solidFill>
                <a:latin typeface="Bitstream Vera Sans Mono" pitchFamily="49" charset="0"/>
              </a:rPr>
              <a:t>is a natural science that deals with the study of celestial objects and phenomena that originate outside the atmosphere of Earth. </a:t>
            </a:r>
            <a:endParaRPr lang="en-US" sz="4000" dirty="0">
              <a:solidFill>
                <a:schemeClr val="bg1"/>
              </a:solidFill>
              <a:latin typeface="Bitstream Vera Sans Mono" pitchFamily="49" charset="0"/>
            </a:endParaRPr>
          </a:p>
        </p:txBody>
      </p:sp>
      <p:pic>
        <p:nvPicPr>
          <p:cNvPr id="6" name="Picture 2" descr="C:\Documents and Settings\Burchick Piapi\Desktop\power\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2286000" y="0"/>
            <a:ext cx="6858000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200" dirty="0" smtClean="0">
                <a:solidFill>
                  <a:schemeClr val="bg1"/>
                </a:solidFill>
                <a:latin typeface="Broadway" pitchFamily="82" charset="0"/>
              </a:rPr>
              <a:t>Astronomy</a:t>
            </a:r>
            <a:r>
              <a:rPr lang="en-US" sz="4400" dirty="0" smtClean="0">
                <a:solidFill>
                  <a:schemeClr val="bg1"/>
                </a:solidFill>
                <a:latin typeface="Broadway" pitchFamily="82" charset="0"/>
              </a:rPr>
              <a:t> </a:t>
            </a:r>
            <a:endParaRPr lang="en-US" sz="4400" dirty="0" smtClean="0">
              <a:solidFill>
                <a:srgbClr val="FFFF00"/>
              </a:solidFill>
              <a:latin typeface="Broadway" pitchFamily="82" charset="0"/>
            </a:endParaRPr>
          </a:p>
          <a:p>
            <a:pPr algn="just"/>
            <a:r>
              <a:rPr lang="en-US" sz="4400" dirty="0" smtClean="0">
                <a:solidFill>
                  <a:srgbClr val="00B0F0"/>
                </a:solidFill>
                <a:latin typeface="Bitstream Vera Sans Mono" pitchFamily="49" charset="0"/>
              </a:rPr>
              <a:t>Is a natural science that deals with the study of celestial objects and phenomena that originate outside the atmosphere of Earth.</a:t>
            </a:r>
            <a:endParaRPr lang="en-US" sz="4400" dirty="0">
              <a:solidFill>
                <a:srgbClr val="00B0F0"/>
              </a:solidFill>
              <a:latin typeface="Bitstream Vera Sans Mono" pitchFamily="49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xit" presetSubtype="1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randombar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C:\Documents and Settings\Burchick Piapi\Desktop\power\1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0" y="1"/>
            <a:ext cx="91440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u="sng" dirty="0" smtClean="0">
                <a:solidFill>
                  <a:schemeClr val="bg1"/>
                </a:solidFill>
              </a:rPr>
              <a:t>ASTRONOMY</a:t>
            </a:r>
          </a:p>
          <a:p>
            <a:endParaRPr lang="en-US" sz="4800" dirty="0" smtClean="0">
              <a:solidFill>
                <a:schemeClr val="bg1"/>
              </a:solidFill>
            </a:endParaRPr>
          </a:p>
          <a:p>
            <a:r>
              <a:rPr lang="en-US" sz="4800" dirty="0" smtClean="0">
                <a:solidFill>
                  <a:srgbClr val="FFFF00"/>
                </a:solidFill>
                <a:latin typeface="Elephant" pitchFamily="18" charset="0"/>
              </a:rPr>
              <a:t> </a:t>
            </a:r>
            <a:r>
              <a:rPr lang="en-US" sz="4800" i="1" dirty="0" smtClean="0">
                <a:solidFill>
                  <a:srgbClr val="FFFF00"/>
                </a:solidFill>
                <a:latin typeface="Elephant" pitchFamily="18" charset="0"/>
              </a:rPr>
              <a:t>Astron</a:t>
            </a:r>
            <a:r>
              <a:rPr lang="en-US" sz="4800" dirty="0" smtClean="0">
                <a:solidFill>
                  <a:schemeClr val="bg1"/>
                </a:solidFill>
                <a:latin typeface="Elephant" pitchFamily="18" charset="0"/>
              </a:rPr>
              <a:t> means </a:t>
            </a:r>
            <a:r>
              <a:rPr lang="en-US" sz="4800" i="1" dirty="0" smtClean="0">
                <a:solidFill>
                  <a:srgbClr val="FFFF00"/>
                </a:solidFill>
                <a:latin typeface="Elephant" pitchFamily="18" charset="0"/>
              </a:rPr>
              <a:t>star</a:t>
            </a:r>
          </a:p>
          <a:p>
            <a:endParaRPr lang="en-US" sz="4800" dirty="0" smtClean="0">
              <a:solidFill>
                <a:srgbClr val="FFFF00"/>
              </a:solidFill>
              <a:latin typeface="Elephant" pitchFamily="18" charset="0"/>
            </a:endParaRPr>
          </a:p>
          <a:p>
            <a:r>
              <a:rPr lang="en-US" sz="4800" dirty="0" smtClean="0">
                <a:solidFill>
                  <a:srgbClr val="FFFF00"/>
                </a:solidFill>
                <a:latin typeface="Elephant" pitchFamily="18" charset="0"/>
              </a:rPr>
              <a:t> </a:t>
            </a:r>
            <a:r>
              <a:rPr lang="en-US" sz="4800" i="1" dirty="0" err="1" smtClean="0">
                <a:solidFill>
                  <a:srgbClr val="FFFF00"/>
                </a:solidFill>
                <a:latin typeface="Elephant" pitchFamily="18" charset="0"/>
              </a:rPr>
              <a:t>Nomos</a:t>
            </a:r>
            <a:r>
              <a:rPr lang="en-US" sz="4800" i="1" dirty="0" smtClean="0">
                <a:solidFill>
                  <a:schemeClr val="bg1"/>
                </a:solidFill>
                <a:latin typeface="Elephant" pitchFamily="18" charset="0"/>
              </a:rPr>
              <a:t> </a:t>
            </a:r>
            <a:r>
              <a:rPr lang="en-US" sz="4800" dirty="0" smtClean="0">
                <a:solidFill>
                  <a:schemeClr val="bg1"/>
                </a:solidFill>
                <a:latin typeface="Elephant" pitchFamily="18" charset="0"/>
              </a:rPr>
              <a:t>means </a:t>
            </a:r>
            <a:r>
              <a:rPr lang="en-US" sz="4800" i="1" dirty="0" smtClean="0">
                <a:solidFill>
                  <a:srgbClr val="FFFF00"/>
                </a:solidFill>
                <a:latin typeface="Elephant" pitchFamily="18" charset="0"/>
              </a:rPr>
              <a:t>law or culture</a:t>
            </a:r>
          </a:p>
          <a:p>
            <a:endParaRPr lang="en-US" sz="4800" dirty="0" smtClean="0">
              <a:latin typeface="Elephant" pitchFamily="18" charset="0"/>
            </a:endParaRPr>
          </a:p>
          <a:p>
            <a:pPr>
              <a:buFont typeface="Arial" charset="0"/>
              <a:buChar char="•"/>
            </a:pPr>
            <a:r>
              <a:rPr lang="en-US" sz="4800" dirty="0" smtClean="0">
                <a:latin typeface="Elephant" pitchFamily="18" charset="0"/>
              </a:rPr>
              <a:t> Law or culture of the stars</a:t>
            </a:r>
          </a:p>
          <a:p>
            <a:pPr>
              <a:buFont typeface="Arial" charset="0"/>
              <a:buChar char="•"/>
            </a:pPr>
            <a:endParaRPr lang="en-US" sz="4800" dirty="0" smtClean="0">
              <a:latin typeface="Elephant" pitchFamily="18" charset="0"/>
            </a:endParaRPr>
          </a:p>
          <a:p>
            <a:pPr>
              <a:buFont typeface="Arial" charset="0"/>
              <a:buChar char="•"/>
            </a:pPr>
            <a:r>
              <a:rPr lang="en-US" sz="4800" dirty="0" smtClean="0">
                <a:latin typeface="Elephant" pitchFamily="18" charset="0"/>
              </a:rPr>
              <a:t>Oldest of all sciences.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u="sng" dirty="0" smtClean="0">
                <a:solidFill>
                  <a:schemeClr val="bg1"/>
                </a:solidFill>
              </a:rPr>
              <a:t>ASTRONOMY</a:t>
            </a:r>
          </a:p>
          <a:p>
            <a:endParaRPr lang="en-US" sz="4800" dirty="0" smtClean="0">
              <a:solidFill>
                <a:schemeClr val="bg1"/>
              </a:solidFill>
            </a:endParaRPr>
          </a:p>
          <a:p>
            <a:r>
              <a:rPr lang="en-US" sz="4800" dirty="0" smtClean="0">
                <a:solidFill>
                  <a:srgbClr val="FFFF00"/>
                </a:solidFill>
                <a:latin typeface="Elephant" pitchFamily="18" charset="0"/>
              </a:rPr>
              <a:t> </a:t>
            </a:r>
            <a:r>
              <a:rPr lang="en-US" sz="4800" i="1" dirty="0" smtClean="0">
                <a:solidFill>
                  <a:srgbClr val="FFFF00"/>
                </a:solidFill>
                <a:latin typeface="Elephant" pitchFamily="18" charset="0"/>
              </a:rPr>
              <a:t>Astron</a:t>
            </a:r>
            <a:r>
              <a:rPr lang="en-US" sz="4800" dirty="0" smtClean="0">
                <a:solidFill>
                  <a:schemeClr val="bg1"/>
                </a:solidFill>
                <a:latin typeface="Elephant" pitchFamily="18" charset="0"/>
              </a:rPr>
              <a:t> means </a:t>
            </a:r>
            <a:r>
              <a:rPr lang="en-US" sz="4800" i="1" dirty="0" smtClean="0">
                <a:solidFill>
                  <a:srgbClr val="FFFF00"/>
                </a:solidFill>
                <a:latin typeface="Elephant" pitchFamily="18" charset="0"/>
              </a:rPr>
              <a:t>star</a:t>
            </a:r>
          </a:p>
          <a:p>
            <a:endParaRPr lang="en-US" sz="4800" dirty="0" smtClean="0">
              <a:solidFill>
                <a:srgbClr val="FFFF00"/>
              </a:solidFill>
              <a:latin typeface="Elephant" pitchFamily="18" charset="0"/>
            </a:endParaRPr>
          </a:p>
          <a:p>
            <a:r>
              <a:rPr lang="en-US" sz="4800" dirty="0" smtClean="0">
                <a:solidFill>
                  <a:srgbClr val="FFFF00"/>
                </a:solidFill>
                <a:latin typeface="Elephant" pitchFamily="18" charset="0"/>
              </a:rPr>
              <a:t> </a:t>
            </a:r>
            <a:r>
              <a:rPr lang="en-US" sz="4800" i="1" dirty="0" err="1" smtClean="0">
                <a:solidFill>
                  <a:srgbClr val="FFFF00"/>
                </a:solidFill>
                <a:latin typeface="Elephant" pitchFamily="18" charset="0"/>
              </a:rPr>
              <a:t>Nomos</a:t>
            </a:r>
            <a:r>
              <a:rPr lang="en-US" sz="4800" i="1" dirty="0" smtClean="0">
                <a:solidFill>
                  <a:schemeClr val="bg1"/>
                </a:solidFill>
                <a:latin typeface="Elephant" pitchFamily="18" charset="0"/>
              </a:rPr>
              <a:t> </a:t>
            </a:r>
            <a:r>
              <a:rPr lang="en-US" sz="4800" dirty="0" smtClean="0">
                <a:solidFill>
                  <a:schemeClr val="bg1"/>
                </a:solidFill>
                <a:latin typeface="Elephant" pitchFamily="18" charset="0"/>
              </a:rPr>
              <a:t>means </a:t>
            </a:r>
            <a:r>
              <a:rPr lang="en-US" sz="4800" i="1" dirty="0" smtClean="0">
                <a:solidFill>
                  <a:srgbClr val="FFFF00"/>
                </a:solidFill>
                <a:latin typeface="Elephant" pitchFamily="18" charset="0"/>
              </a:rPr>
              <a:t>law or culture</a:t>
            </a:r>
          </a:p>
          <a:p>
            <a:endParaRPr lang="en-US" sz="4800" dirty="0" smtClean="0">
              <a:latin typeface="Elephant" pitchFamily="18" charset="0"/>
            </a:endParaRPr>
          </a:p>
          <a:p>
            <a:pPr>
              <a:buFont typeface="Arial" charset="0"/>
              <a:buChar char="•"/>
            </a:pPr>
            <a:r>
              <a:rPr lang="en-US" sz="4800" dirty="0" smtClean="0">
                <a:latin typeface="Elephant" pitchFamily="18" charset="0"/>
              </a:rPr>
              <a:t> Law or culture of the stars</a:t>
            </a:r>
          </a:p>
          <a:p>
            <a:pPr>
              <a:buFont typeface="Arial" charset="0"/>
              <a:buChar char="•"/>
            </a:pPr>
            <a:endParaRPr lang="en-US" sz="4800" dirty="0" smtClean="0">
              <a:latin typeface="Elephant" pitchFamily="18" charset="0"/>
            </a:endParaRPr>
          </a:p>
          <a:p>
            <a:pPr>
              <a:buFont typeface="Arial" charset="0"/>
              <a:buChar char="•"/>
            </a:pPr>
            <a:r>
              <a:rPr lang="en-US" sz="4800" dirty="0" smtClean="0">
                <a:latin typeface="Elephant" pitchFamily="18" charset="0"/>
              </a:rPr>
              <a:t>Oldest of all sciences.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0" y="2286000"/>
            <a:ext cx="2781300" cy="2857500"/>
          </a:xfrm>
          <a:prstGeom prst="star5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0" y="533400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solidFill>
                  <a:srgbClr val="FFFF00"/>
                </a:solidFill>
              </a:rPr>
              <a:t>STARS</a:t>
            </a:r>
            <a:endParaRPr lang="en-US" sz="9600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b="1" i="1" u="sng" dirty="0" smtClean="0">
                <a:solidFill>
                  <a:srgbClr val="FFFF00"/>
                </a:solidFill>
              </a:rPr>
              <a:t>Celestial objects</a:t>
            </a:r>
            <a:endParaRPr lang="en-US" sz="9600" b="1" i="1" u="sng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02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4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37" dur="1"/>
                                        <p:tgtEl>
                                          <p:spTgt spid="102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4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40" dur="1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4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43" dur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1" grpId="0"/>
      <p:bldP spid="11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3657600"/>
            <a:ext cx="2857500" cy="28575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0" y="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600" b="1" i="1" u="sng" dirty="0" smtClean="0">
                <a:solidFill>
                  <a:srgbClr val="FFFF00"/>
                </a:solidFill>
              </a:rPr>
              <a:t>Celestial objects</a:t>
            </a:r>
            <a:endParaRPr lang="en-US" sz="9600" b="1" i="1" u="sng" dirty="0">
              <a:solidFill>
                <a:srgbClr val="FFFF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 rot="18966098">
            <a:off x="4258972" y="4612375"/>
            <a:ext cx="5824469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8000" b="1" cap="all" dirty="0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lgerian" pitchFamily="82" charset="0"/>
              </a:rPr>
              <a:t>EARTH</a:t>
            </a:r>
            <a:endParaRPr lang="en-US" sz="8000" b="1" cap="all" dirty="0">
              <a:ln/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lgerian" pitchFamily="82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05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9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800000">
            <a:off x="0" y="0"/>
            <a:ext cx="913146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1186" y="-1"/>
            <a:ext cx="6632813" cy="5486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" name="Rectangle 31"/>
          <p:cNvSpPr/>
          <p:nvPr/>
        </p:nvSpPr>
        <p:spPr>
          <a:xfrm>
            <a:off x="0" y="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600" b="1" i="1" u="sng" dirty="0" smtClean="0">
                <a:solidFill>
                  <a:srgbClr val="FFFF00"/>
                </a:solidFill>
              </a:rPr>
              <a:t>Celestial objects</a:t>
            </a:r>
            <a:endParaRPr lang="en-US" sz="9600" b="1" i="1" u="sng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9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0"/>
            <a:ext cx="8686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8"/>
          <p:cNvSpPr/>
          <p:nvPr/>
        </p:nvSpPr>
        <p:spPr>
          <a:xfrm>
            <a:off x="0" y="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600" b="1" i="1" u="sng" dirty="0" smtClean="0">
                <a:solidFill>
                  <a:srgbClr val="FFFF00"/>
                </a:solidFill>
              </a:rPr>
              <a:t>Celestial objects</a:t>
            </a:r>
            <a:endParaRPr lang="en-US" sz="9600" b="1" i="1" u="sng" dirty="0">
              <a:solidFill>
                <a:srgbClr val="FFFF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644955" y="4635143"/>
            <a:ext cx="5676853" cy="3211341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en-US" sz="8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0000" endA="300" endPos="50000" dist="60007" dir="5400000" sy="-100000" algn="bl" rotWithShape="0"/>
                </a:effectLst>
                <a:latin typeface="Algerian" pitchFamily="82" charset="0"/>
              </a:rPr>
              <a:t>COMETS</a:t>
            </a:r>
            <a:endParaRPr lang="en-US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  <a:reflection blurRad="6350" stA="50000" endA="300" endPos="50000" dist="60007" dir="5400000" sy="-100000" algn="bl" rotWithShape="0"/>
              </a:effectLst>
              <a:latin typeface="Algerian" pitchFamily="82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6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6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0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93406"/>
            <a:ext cx="9144000" cy="6951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5105400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81600" y="685800"/>
            <a:ext cx="3962400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429000"/>
            <a:ext cx="47244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ctangle 11"/>
          <p:cNvSpPr/>
          <p:nvPr/>
        </p:nvSpPr>
        <p:spPr>
          <a:xfrm>
            <a:off x="0" y="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600" b="1" i="1" u="sng" dirty="0" smtClean="0">
                <a:solidFill>
                  <a:srgbClr val="FFFF00"/>
                </a:solidFill>
              </a:rPr>
              <a:t>Celestial objects</a:t>
            </a:r>
            <a:endParaRPr lang="en-US" sz="9600" b="1" i="1" u="sng" dirty="0">
              <a:solidFill>
                <a:srgbClr val="FFFF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" y="2057400"/>
            <a:ext cx="88874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600" dirty="0" smtClean="0">
                <a:solidFill>
                  <a:schemeClr val="bg1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75057" dist="38100" dir="5400000" sy="-20000" rotWithShape="0">
                    <a:prstClr val="black">
                      <a:alpha val="25000"/>
                    </a:prstClr>
                  </a:outerShdw>
                  <a:reflection blurRad="6350" stA="50000" endA="300" endPos="50000" dist="60007" dir="5400000" sy="-100000" algn="bl" rotWithShape="0"/>
                </a:effectLst>
                <a:latin typeface="Cooper Black" pitchFamily="18" charset="0"/>
              </a:rPr>
              <a:t>Asteroids</a:t>
            </a:r>
            <a:endParaRPr lang="en-US" sz="9600" dirty="0">
              <a:solidFill>
                <a:schemeClr val="bg1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outerShdw blurRad="75057" dist="38100" dir="5400000" sy="-20000" rotWithShape="0">
                  <a:prstClr val="black">
                    <a:alpha val="25000"/>
                  </a:prstClr>
                </a:outerShdw>
                <a:reflection blurRad="6350" stA="50000" endA="300" endPos="50000" dist="60007" dir="5400000" sy="-100000" algn="bl" rotWithShape="0"/>
              </a:effectLst>
              <a:latin typeface="Cooper Black" pitchFamily="18" charset="0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532957">
            <a:off x="4955449" y="4282229"/>
            <a:ext cx="4070208" cy="2269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xit" presetSubtype="16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ox(in)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6" presetClass="exit" presetSubtype="16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circle(in)">
                                      <p:cBhvr>
                                        <p:cTn id="49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4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7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" decel="100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wheel(4)">
                                      <p:cBhvr>
                                        <p:cTn id="6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1" presetClass="exit" presetSubtype="4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wheel(4)">
                                      <p:cBhvr>
                                        <p:cTn id="7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3" grpId="0"/>
      <p:bldP spid="13" grpId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1072</TotalTime>
  <Words>212</Words>
  <Application>Microsoft Office PowerPoint</Application>
  <PresentationFormat>On-screen Show (4:3)</PresentationFormat>
  <Paragraphs>70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They recorded the earliest astronomical observations</vt:lpstr>
      <vt:lpstr>EARLY ASTRONOMERS</vt:lpstr>
      <vt:lpstr>Slide 15</vt:lpstr>
      <vt:lpstr>Slide 16</vt:lpstr>
      <vt:lpstr>Slide 17</vt:lpstr>
      <vt:lpstr>Slide 18</vt:lpstr>
      <vt:lpstr>Slide 19</vt:lpstr>
      <vt:lpstr>Slide 20</vt:lpstr>
      <vt:lpstr>He developed the astronomical telescope.</vt:lpstr>
      <vt:lpstr>HUBBLE SPACE TELESCOPE</vt:lpstr>
      <vt:lpstr>IMPORTANT DATA ABOUT THE UNIVERSE</vt:lpstr>
      <vt:lpstr>Slide 24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Windows XP with SP2</dc:creator>
  <cp:lastModifiedBy>Windows XP with SP2</cp:lastModifiedBy>
  <cp:revision>108</cp:revision>
  <dcterms:created xsi:type="dcterms:W3CDTF">2011-12-12T08:23:21Z</dcterms:created>
  <dcterms:modified xsi:type="dcterms:W3CDTF">2012-02-20T05:39:31Z</dcterms:modified>
</cp:coreProperties>
</file>